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6"/>
  </p:notesMasterIdLst>
  <p:sldIdLst>
    <p:sldId id="257" r:id="rId2"/>
    <p:sldId id="351" r:id="rId3"/>
    <p:sldId id="352" r:id="rId4"/>
    <p:sldId id="349" r:id="rId5"/>
  </p:sldIdLst>
  <p:sldSz cx="12192000" cy="6858000"/>
  <p:notesSz cx="6858000" cy="9144000"/>
  <p:embeddedFontLst>
    <p:embeddedFont>
      <p:font typeface="Acumin Pro" panose="020B0504020202020204" pitchFamily="34" charset="77"/>
      <p:regular r:id="rId7"/>
      <p:bold r:id="rId8"/>
      <p:italic r:id="rId9"/>
      <p:boldItalic r:id="rId10"/>
    </p:embeddedFont>
    <p:embeddedFont>
      <p:font typeface="Acumin Pro ExtraCondensed" panose="020B0508020202020204" pitchFamily="34" charset="77"/>
      <p:regular r:id="rId11"/>
      <p:bold r:id="rId12"/>
      <p:italic r:id="rId13"/>
      <p:boldItalic r:id="rId14"/>
    </p:embeddedFont>
    <p:embeddedFont>
      <p:font typeface="Acumin Pro ExtraCondensed Smbd" panose="020B0708020202020204" pitchFamily="34" charset="77"/>
      <p:regular r:id="rId15"/>
      <p:bold r:id="rId16"/>
      <p:italic r:id="rId17"/>
      <p:boldItalic r:id="rId18"/>
    </p:embeddedFont>
    <p:embeddedFont>
      <p:font typeface="Acumin Pro Medium" panose="020F0502020204030204" pitchFamily="34" charset="0"/>
      <p:regular r:id="rId19"/>
      <p:bold r:id="rId20"/>
      <p:italic r:id="rId21"/>
      <p:boldItalic r:id="rId22"/>
    </p:embeddedFont>
    <p:embeddedFont>
      <p:font typeface="Acumin Pro Semibold" panose="020B0704020202020204" pitchFamily="34" charset="77"/>
      <p:regular r:id="rId23"/>
      <p:bold r:id="rId24"/>
      <p:italic r:id="rId25"/>
      <p:boldItalic r:id="rId26"/>
    </p:embeddedFont>
    <p:embeddedFont>
      <p:font typeface="Acumin Pro SemiCondensed" panose="020B0506020202020204" pitchFamily="34" charset="77"/>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United Sans Cd Md" panose="020F0502020204030204" pitchFamily="34" charset="0"/>
      <p:regular r:id="rId35"/>
      <p:bold r:id="rId36"/>
      <p:italic r:id="rId37"/>
      <p:boldItalic r:id="rId38"/>
    </p:embeddedFont>
    <p:embeddedFont>
      <p:font typeface="United Sans Rg Lt" pitchFamily="2" charset="77"/>
      <p:regular r:id="rId39"/>
    </p:embeddedFont>
    <p:embeddedFont>
      <p:font typeface="United Sans Rg Md" panose="020F0502020204030204" pitchFamily="34" charset="0"/>
      <p:regular r:id="rId40"/>
      <p:bold r:id="rId41"/>
      <p:italic r:id="rId42"/>
      <p:boldItalic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13" autoAdjust="0"/>
    <p:restoredTop sz="85451"/>
  </p:normalViewPr>
  <p:slideViewPr>
    <p:cSldViewPr snapToGrid="0" snapToObjects="1">
      <p:cViewPr varScale="1">
        <p:scale>
          <a:sx n="176" d="100"/>
          <a:sy n="176" d="100"/>
        </p:scale>
        <p:origin x="2080" y="20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9" Type="http://schemas.openxmlformats.org/officeDocument/2006/relationships/font" Target="fonts/font33.fntdata"/><Relationship Id="rId21" Type="http://schemas.openxmlformats.org/officeDocument/2006/relationships/font" Target="fonts/font15.fntdata"/><Relationship Id="rId34" Type="http://schemas.openxmlformats.org/officeDocument/2006/relationships/font" Target="fonts/font28.fntdata"/><Relationship Id="rId42" Type="http://schemas.openxmlformats.org/officeDocument/2006/relationships/font" Target="fonts/font36.fntdata"/><Relationship Id="rId47" Type="http://schemas.openxmlformats.org/officeDocument/2006/relationships/tableStyles" Target="tableStyles.xml"/><Relationship Id="rId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font" Target="fonts/font10.fntdata"/><Relationship Id="rId29"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font" Target="fonts/font26.fntdata"/><Relationship Id="rId37" Type="http://schemas.openxmlformats.org/officeDocument/2006/relationships/font" Target="fonts/font31.fntdata"/><Relationship Id="rId40" Type="http://schemas.openxmlformats.org/officeDocument/2006/relationships/font" Target="fonts/font3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font" Target="fonts/font22.fntdata"/><Relationship Id="rId36" Type="http://schemas.openxmlformats.org/officeDocument/2006/relationships/font" Target="fonts/font30.fntdata"/><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font" Target="fonts/font25.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font" Target="fonts/font24.fntdata"/><Relationship Id="rId35" Type="http://schemas.openxmlformats.org/officeDocument/2006/relationships/font" Target="fonts/font29.fntdata"/><Relationship Id="rId43" Type="http://schemas.openxmlformats.org/officeDocument/2006/relationships/font" Target="fonts/font37.fntdata"/><Relationship Id="rId8"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font" Target="fonts/font27.fntdata"/><Relationship Id="rId38" Type="http://schemas.openxmlformats.org/officeDocument/2006/relationships/font" Target="fonts/font32.fntdata"/><Relationship Id="rId46" Type="http://schemas.openxmlformats.org/officeDocument/2006/relationships/theme" Target="theme/theme1.xml"/><Relationship Id="rId20" Type="http://schemas.openxmlformats.org/officeDocument/2006/relationships/font" Target="fonts/font14.fntdata"/><Relationship Id="rId41" Type="http://schemas.openxmlformats.org/officeDocument/2006/relationships/font" Target="fonts/font35.fntdata"/></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2</a:t>
            </a:fld>
            <a:endParaRPr lang="en-US"/>
          </a:p>
        </p:txBody>
      </p:sp>
    </p:spTree>
    <p:extLst>
      <p:ext uri="{BB962C8B-B14F-4D97-AF65-F5344CB8AC3E}">
        <p14:creationId xmlns:p14="http://schemas.microsoft.com/office/powerpoint/2010/main" val="2588373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3947262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4</a:t>
            </a:fld>
            <a:endParaRPr lang="en-US"/>
          </a:p>
        </p:txBody>
      </p:sp>
    </p:spTree>
    <p:extLst>
      <p:ext uri="{BB962C8B-B14F-4D97-AF65-F5344CB8AC3E}">
        <p14:creationId xmlns:p14="http://schemas.microsoft.com/office/powerpoint/2010/main" val="1007209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9/6/23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939488"/>
          </a:xfrm>
        </p:spPr>
        <p:txBody>
          <a:bodyPr/>
          <a:lstStyle/>
          <a:p>
            <a:r>
              <a:rPr lang="en-US" sz="6600" dirty="0">
                <a:latin typeface="Acumin Pro ExtraCondensed"/>
              </a:rPr>
              <a:t>Problem Solving</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it? </a:t>
            </a:r>
          </a:p>
          <a:p>
            <a:r>
              <a:rPr lang="en-US" dirty="0"/>
              <a:t>Do I have it?</a:t>
            </a:r>
          </a:p>
          <a:p>
            <a:r>
              <a:rPr lang="en-US" dirty="0"/>
              <a:t>Can I develop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What is it?</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647305" y="1126426"/>
            <a:ext cx="9761667" cy="4940611"/>
          </a:xfrm>
        </p:spPr>
        <p:txBody>
          <a:bodyPr>
            <a:normAutofit/>
          </a:bodyPr>
          <a:lstStyle/>
          <a:p>
            <a:pPr marL="0" indent="0">
              <a:buNone/>
            </a:pPr>
            <a:r>
              <a:rPr lang="en-US" sz="2400" b="1" kern="0" dirty="0">
                <a:effectLst/>
                <a:latin typeface="+mn-lt"/>
                <a:ea typeface="Times New Roman" panose="02020603050405020304" pitchFamily="18" charset="0"/>
                <a:cs typeface="Times New Roman" panose="02020603050405020304" pitchFamily="18" charset="0"/>
              </a:rPr>
              <a:t>Problem Solving: </a:t>
            </a:r>
            <a:r>
              <a:rPr lang="en-US" sz="2400" dirty="0"/>
              <a:t>the process of finding solutions to difficult or complex issues.*</a:t>
            </a:r>
            <a:endParaRPr lang="en-US" sz="2400" kern="0" dirty="0">
              <a:effectLst/>
              <a:latin typeface="+mn-lt"/>
              <a:ea typeface="Times New Roman" panose="02020603050405020304" pitchFamily="18" charset="0"/>
              <a:cs typeface="Times New Roman" panose="02020603050405020304" pitchFamily="18" charset="0"/>
            </a:endParaRPr>
          </a:p>
          <a:p>
            <a:endParaRPr lang="en-US" sz="2000" kern="0" dirty="0">
              <a:solidFill>
                <a:srgbClr val="4D5156"/>
              </a:solidFill>
              <a:latin typeface="+mn-lt"/>
              <a:ea typeface="Calibri" panose="020F0502020204030204" pitchFamily="34" charset="0"/>
              <a:cs typeface="Times New Roman" panose="02020603050405020304" pitchFamily="18" charset="0"/>
            </a:endParaRPr>
          </a:p>
          <a:p>
            <a:pPr marL="0" indent="0">
              <a:buNone/>
            </a:pPr>
            <a:endParaRPr lang="en-US" sz="2000" kern="100" dirty="0">
              <a:effectLst/>
              <a:latin typeface="+mn-lt"/>
              <a:ea typeface="Calibri" panose="020F0502020204030204" pitchFamily="34" charset="0"/>
              <a:cs typeface="Times New Roman" panose="02020603050405020304" pitchFamily="18" charset="0"/>
            </a:endParaRPr>
          </a:p>
          <a:p>
            <a:r>
              <a:rPr lang="en-US" sz="2400" dirty="0">
                <a:latin typeface="+mn-lt"/>
              </a:rPr>
              <a:t>What is one problem you had today before you left your “home”? </a:t>
            </a:r>
          </a:p>
          <a:p>
            <a:endParaRPr lang="en-US" sz="2400" dirty="0">
              <a:latin typeface="+mn-lt"/>
            </a:endParaRPr>
          </a:p>
          <a:p>
            <a:r>
              <a:rPr lang="en-US" sz="2400" dirty="0">
                <a:latin typeface="+mn-lt"/>
              </a:rPr>
              <a:t>How did you solve the problem? </a:t>
            </a:r>
          </a:p>
          <a:p>
            <a:endParaRPr lang="en-US" sz="2400" dirty="0">
              <a:latin typeface="+mn-lt"/>
            </a:endParaRPr>
          </a:p>
          <a:p>
            <a:r>
              <a:rPr lang="en-US" sz="2400" dirty="0">
                <a:latin typeface="+mn-lt"/>
              </a:rPr>
              <a:t>Can you evaluate the process you used this morning and give feedback on how to do it differently the next time you encounter that same type of problem? </a:t>
            </a:r>
          </a:p>
          <a:p>
            <a:pPr marL="0" indent="0">
              <a:buNone/>
            </a:pPr>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Oxford Languages - https://</a:t>
            </a:r>
            <a:r>
              <a:rPr lang="en-US" sz="1400" kern="0" dirty="0" err="1">
                <a:solidFill>
                  <a:srgbClr val="4D5156"/>
                </a:solidFill>
                <a:latin typeface="+mn-lt"/>
                <a:ea typeface="Calibri" panose="020F0502020204030204" pitchFamily="34" charset="0"/>
                <a:cs typeface="Times New Roman" panose="02020603050405020304" pitchFamily="18" charset="0"/>
              </a:rPr>
              <a:t>languages.oup.com</a:t>
            </a:r>
            <a:r>
              <a:rPr lang="en-US" sz="1400" kern="0" dirty="0">
                <a:solidFill>
                  <a:srgbClr val="4D5156"/>
                </a:solidFill>
                <a:latin typeface="+mn-lt"/>
                <a:ea typeface="Calibri" panose="020F0502020204030204" pitchFamily="34" charset="0"/>
                <a:cs typeface="Times New Roman" panose="02020603050405020304" pitchFamily="18" charset="0"/>
              </a:rPr>
              <a:t>/google-dictionary-</a:t>
            </a:r>
            <a:r>
              <a:rPr lang="en-US" sz="1400" kern="0" dirty="0" err="1">
                <a:solidFill>
                  <a:srgbClr val="4D5156"/>
                </a:solidFill>
                <a:latin typeface="+mn-lt"/>
                <a:ea typeface="Calibri" panose="020F0502020204030204" pitchFamily="34" charset="0"/>
                <a:cs typeface="Times New Roman" panose="02020603050405020304" pitchFamily="18" charset="0"/>
              </a:rPr>
              <a:t>en</a:t>
            </a:r>
            <a:r>
              <a:rPr lang="en-US" sz="1400" kern="0" dirty="0">
                <a:solidFill>
                  <a:srgbClr val="4D5156"/>
                </a:solidFill>
                <a:latin typeface="+mn-lt"/>
                <a:ea typeface="Calibri" panose="020F0502020204030204" pitchFamily="34" charset="0"/>
                <a:cs typeface="Times New Roman" panose="02020603050405020304" pitchFamily="18" charset="0"/>
              </a:rPr>
              <a:t>/</a:t>
            </a:r>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9/6/23</a:t>
            </a:fld>
            <a:endParaRPr lang="en-US" dirty="0"/>
          </a:p>
        </p:txBody>
      </p:sp>
    </p:spTree>
    <p:extLst>
      <p:ext uri="{BB962C8B-B14F-4D97-AF65-F5344CB8AC3E}">
        <p14:creationId xmlns:p14="http://schemas.microsoft.com/office/powerpoint/2010/main" val="6319783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F2370B3-A935-8C75-1219-4068415AAE12}"/>
              </a:ext>
            </a:extLst>
          </p:cNvPr>
          <p:cNvSpPr>
            <a:spLocks noGrp="1"/>
          </p:cNvSpPr>
          <p:nvPr>
            <p:ph type="sldNum" sz="quarter" idx="12"/>
          </p:nvPr>
        </p:nvSpPr>
        <p:spPr/>
        <p:txBody>
          <a:bodyPr/>
          <a:lstStyle/>
          <a:p>
            <a:fld id="{8A7A6979-0714-4377-B894-6BE4C2D6E202}" type="slidenum">
              <a:rPr lang="en-US" smtClean="0"/>
              <a:pPr/>
              <a:t>3</a:t>
            </a:fld>
            <a:endParaRPr lang="en-US" dirty="0"/>
          </a:p>
        </p:txBody>
      </p:sp>
      <p:pic>
        <p:nvPicPr>
          <p:cNvPr id="2050" name="Picture 2" descr="What is Problem Solving? – Introduction to Industrial Engineering">
            <a:extLst>
              <a:ext uri="{FF2B5EF4-FFF2-40B4-BE49-F238E27FC236}">
                <a16:creationId xmlns:a16="http://schemas.microsoft.com/office/drawing/2014/main" id="{A0DB61C0-EE92-AB0F-9AFD-9BF07BECC1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2399" y="1381966"/>
            <a:ext cx="4655774" cy="463325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CF8C019-309E-9C00-69F3-681806363F51}"/>
              </a:ext>
            </a:extLst>
          </p:cNvPr>
          <p:cNvSpPr txBox="1"/>
          <p:nvPr/>
        </p:nvSpPr>
        <p:spPr>
          <a:xfrm>
            <a:off x="7184571" y="1538514"/>
            <a:ext cx="4542972" cy="3416320"/>
          </a:xfrm>
          <a:prstGeom prst="rect">
            <a:avLst/>
          </a:prstGeom>
          <a:noFill/>
        </p:spPr>
        <p:txBody>
          <a:bodyPr wrap="square" rtlCol="0">
            <a:spAutoFit/>
          </a:bodyPr>
          <a:lstStyle/>
          <a:p>
            <a:pPr marL="0" indent="0">
              <a:buNone/>
            </a:pPr>
            <a:r>
              <a:rPr lang="en-US" sz="1800" dirty="0">
                <a:latin typeface="Acumin Pro"/>
              </a:rPr>
              <a:t>1. Realize there is a problem.</a:t>
            </a:r>
          </a:p>
          <a:p>
            <a:pPr marL="0" indent="0">
              <a:buNone/>
            </a:pPr>
            <a:endParaRPr lang="en-US" dirty="0">
              <a:latin typeface="Acumin Pro"/>
            </a:endParaRPr>
          </a:p>
          <a:p>
            <a:pPr marL="0" indent="0">
              <a:buNone/>
            </a:pPr>
            <a:r>
              <a:rPr lang="en-US" sz="1800" dirty="0">
                <a:latin typeface="Acumin Pro"/>
              </a:rPr>
              <a:t>2. Define the problem. </a:t>
            </a:r>
          </a:p>
          <a:p>
            <a:pPr marL="0" indent="0">
              <a:buNone/>
            </a:pPr>
            <a:endParaRPr lang="en-US" sz="1800" dirty="0">
              <a:latin typeface="Acumin Pro"/>
            </a:endParaRPr>
          </a:p>
          <a:p>
            <a:pPr marL="0" indent="0">
              <a:buNone/>
            </a:pPr>
            <a:r>
              <a:rPr lang="en-US" sz="1800" dirty="0">
                <a:latin typeface="Acumin Pro"/>
              </a:rPr>
              <a:t>3. What are the possible outcomes?</a:t>
            </a:r>
          </a:p>
          <a:p>
            <a:pPr marL="0" indent="0">
              <a:buNone/>
            </a:pPr>
            <a:r>
              <a:rPr lang="en-US" dirty="0">
                <a:latin typeface="Acumin Pro"/>
              </a:rPr>
              <a:t>	- </a:t>
            </a:r>
            <a:r>
              <a:rPr lang="en-US" sz="1800" dirty="0">
                <a:latin typeface="Acumin Pro"/>
              </a:rPr>
              <a:t>What outcome do YOU want?</a:t>
            </a:r>
          </a:p>
          <a:p>
            <a:pPr marL="0" indent="0">
              <a:buNone/>
            </a:pPr>
            <a:endParaRPr lang="en-US" sz="1800" dirty="0">
              <a:latin typeface="Acumin Pro"/>
            </a:endParaRPr>
          </a:p>
          <a:p>
            <a:pPr marL="0" indent="0">
              <a:buNone/>
            </a:pPr>
            <a:r>
              <a:rPr lang="en-US" dirty="0">
                <a:latin typeface="Acumin Pro"/>
              </a:rPr>
              <a:t>4. Make a plan </a:t>
            </a:r>
          </a:p>
          <a:p>
            <a:pPr marL="0" indent="0">
              <a:buNone/>
            </a:pPr>
            <a:r>
              <a:rPr lang="en-US" sz="1800" dirty="0">
                <a:latin typeface="Acumin Pro"/>
              </a:rPr>
              <a:t>	- </a:t>
            </a:r>
            <a:r>
              <a:rPr lang="en-US" dirty="0">
                <a:latin typeface="Acumin Pro"/>
              </a:rPr>
              <a:t>What steps have to be taken? </a:t>
            </a:r>
          </a:p>
          <a:p>
            <a:pPr marL="0" indent="0">
              <a:buNone/>
            </a:pPr>
            <a:endParaRPr lang="en-US" sz="1800" dirty="0">
              <a:latin typeface="Acumin Pro"/>
            </a:endParaRPr>
          </a:p>
          <a:p>
            <a:pPr marL="0" indent="0">
              <a:buNone/>
            </a:pPr>
            <a:r>
              <a:rPr lang="en-US" sz="1800" dirty="0">
                <a:latin typeface="Acumin Pro"/>
              </a:rPr>
              <a:t>5. </a:t>
            </a:r>
            <a:r>
              <a:rPr lang="en-US" dirty="0">
                <a:latin typeface="Acumin Pro"/>
              </a:rPr>
              <a:t>Reflect on how you handled that problem and define actionable </a:t>
            </a:r>
            <a:endParaRPr lang="en-US" dirty="0"/>
          </a:p>
        </p:txBody>
      </p:sp>
      <p:sp>
        <p:nvSpPr>
          <p:cNvPr id="9" name="Title 5">
            <a:extLst>
              <a:ext uri="{FF2B5EF4-FFF2-40B4-BE49-F238E27FC236}">
                <a16:creationId xmlns:a16="http://schemas.microsoft.com/office/drawing/2014/main" id="{36B7F490-5213-AC2E-1ADF-26272A86B781}"/>
              </a:ext>
            </a:extLst>
          </p:cNvPr>
          <p:cNvSpPr>
            <a:spLocks noGrp="1"/>
          </p:cNvSpPr>
          <p:nvPr>
            <p:ph type="ctrTitle"/>
          </p:nvPr>
        </p:nvSpPr>
        <p:spPr>
          <a:xfrm>
            <a:off x="2101510" y="370921"/>
            <a:ext cx="7988980" cy="626325"/>
          </a:xfrm>
        </p:spPr>
        <p:txBody>
          <a:bodyPr/>
          <a:lstStyle/>
          <a:p>
            <a:r>
              <a:rPr lang="en-US" sz="4400" dirty="0"/>
              <a:t>Do I have it?  </a:t>
            </a:r>
            <a:r>
              <a:rPr lang="en-US" sz="4400" dirty="0">
                <a:sym typeface="Wingdings" pitchFamily="2" charset="2"/>
              </a:rPr>
              <a:t> </a:t>
            </a:r>
            <a:r>
              <a:rPr lang="en-US" sz="4400" dirty="0"/>
              <a:t>IDEAL</a:t>
            </a:r>
          </a:p>
        </p:txBody>
      </p:sp>
      <p:sp>
        <p:nvSpPr>
          <p:cNvPr id="10" name="TextBox 9">
            <a:extLst>
              <a:ext uri="{FF2B5EF4-FFF2-40B4-BE49-F238E27FC236}">
                <a16:creationId xmlns:a16="http://schemas.microsoft.com/office/drawing/2014/main" id="{89031154-6126-DB16-5D30-AE61954C0016}"/>
              </a:ext>
            </a:extLst>
          </p:cNvPr>
          <p:cNvSpPr txBox="1"/>
          <p:nvPr/>
        </p:nvSpPr>
        <p:spPr>
          <a:xfrm>
            <a:off x="5145314" y="6233163"/>
            <a:ext cx="5487400" cy="253916"/>
          </a:xfrm>
          <a:prstGeom prst="rect">
            <a:avLst/>
          </a:prstGeom>
          <a:noFill/>
        </p:spPr>
        <p:txBody>
          <a:bodyPr wrap="none" rtlCol="0">
            <a:spAutoFit/>
          </a:bodyPr>
          <a:lstStyle/>
          <a:p>
            <a:r>
              <a:rPr lang="en-US" sz="1050" dirty="0">
                <a:solidFill>
                  <a:schemeClr val="bg2">
                    <a:lumMod val="50000"/>
                  </a:schemeClr>
                </a:solidFill>
              </a:rPr>
              <a:t>https://</a:t>
            </a:r>
            <a:r>
              <a:rPr lang="en-US" sz="1050" dirty="0" err="1">
                <a:solidFill>
                  <a:schemeClr val="bg2">
                    <a:lumMod val="50000"/>
                  </a:schemeClr>
                </a:solidFill>
              </a:rPr>
              <a:t>uta.pressbooks.pub</a:t>
            </a:r>
            <a:r>
              <a:rPr lang="en-US" sz="1050" dirty="0">
                <a:solidFill>
                  <a:schemeClr val="bg2">
                    <a:lumMod val="50000"/>
                  </a:schemeClr>
                </a:solidFill>
              </a:rPr>
              <a:t>/</a:t>
            </a:r>
            <a:r>
              <a:rPr lang="en-US" sz="1050" dirty="0" err="1">
                <a:solidFill>
                  <a:schemeClr val="bg2">
                    <a:lumMod val="50000"/>
                  </a:schemeClr>
                </a:solidFill>
              </a:rPr>
              <a:t>industrialengineeringintro</a:t>
            </a:r>
            <a:r>
              <a:rPr lang="en-US" sz="1050" dirty="0">
                <a:solidFill>
                  <a:schemeClr val="bg2">
                    <a:lumMod val="50000"/>
                  </a:schemeClr>
                </a:solidFill>
              </a:rPr>
              <a:t>/chapter/what-is-problem-solving/</a:t>
            </a:r>
          </a:p>
        </p:txBody>
      </p:sp>
    </p:spTree>
    <p:extLst>
      <p:ext uri="{BB962C8B-B14F-4D97-AF65-F5344CB8AC3E}">
        <p14:creationId xmlns:p14="http://schemas.microsoft.com/office/powerpoint/2010/main" val="891263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B5732-930D-434D-F72B-85BB9BA7FB9D}"/>
              </a:ext>
            </a:extLst>
          </p:cNvPr>
          <p:cNvSpPr>
            <a:spLocks noGrp="1"/>
          </p:cNvSpPr>
          <p:nvPr>
            <p:ph type="ctrTitle"/>
          </p:nvPr>
        </p:nvSpPr>
        <p:spPr>
          <a:xfrm>
            <a:off x="2101510" y="231273"/>
            <a:ext cx="9551302" cy="768672"/>
          </a:xfrm>
        </p:spPr>
        <p:txBody>
          <a:bodyPr/>
          <a:lstStyle/>
          <a:p>
            <a:r>
              <a:rPr lang="en-US" sz="5400" dirty="0"/>
              <a:t>Can you problem solve? </a:t>
            </a:r>
          </a:p>
        </p:txBody>
      </p:sp>
      <p:sp>
        <p:nvSpPr>
          <p:cNvPr id="6" name="Slide Number Placeholder 5">
            <a:extLst>
              <a:ext uri="{FF2B5EF4-FFF2-40B4-BE49-F238E27FC236}">
                <a16:creationId xmlns:a16="http://schemas.microsoft.com/office/drawing/2014/main" id="{FFAE1C52-3148-6BB5-7F01-CBFD7692687E}"/>
              </a:ext>
            </a:extLst>
          </p:cNvPr>
          <p:cNvSpPr>
            <a:spLocks noGrp="1"/>
          </p:cNvSpPr>
          <p:nvPr>
            <p:ph type="sldNum" sz="quarter" idx="12"/>
          </p:nvPr>
        </p:nvSpPr>
        <p:spPr/>
        <p:txBody>
          <a:bodyPr/>
          <a:lstStyle/>
          <a:p>
            <a:fld id="{8A7A6979-0714-4377-B894-6BE4C2D6E202}" type="slidenum">
              <a:rPr lang="en-US" smtClean="0"/>
              <a:pPr/>
              <a:t>4</a:t>
            </a:fld>
            <a:endParaRPr lang="en-US"/>
          </a:p>
        </p:txBody>
      </p:sp>
      <p:sp>
        <p:nvSpPr>
          <p:cNvPr id="4" name="Text Placeholder 3">
            <a:extLst>
              <a:ext uri="{FF2B5EF4-FFF2-40B4-BE49-F238E27FC236}">
                <a16:creationId xmlns:a16="http://schemas.microsoft.com/office/drawing/2014/main" id="{6573F3F2-D00F-E2F7-C2EE-F1EF5C8EFA58}"/>
              </a:ext>
            </a:extLst>
          </p:cNvPr>
          <p:cNvSpPr>
            <a:spLocks noGrp="1"/>
          </p:cNvSpPr>
          <p:nvPr>
            <p:ph type="body" sz="quarter" idx="14"/>
          </p:nvPr>
        </p:nvSpPr>
        <p:spPr>
          <a:xfrm>
            <a:off x="1623699" y="1015152"/>
            <a:ext cx="10506923" cy="690277"/>
          </a:xfrm>
        </p:spPr>
        <p:txBody>
          <a:bodyPr vert="horz" lIns="0" tIns="0" rIns="0" bIns="0" rtlCol="0" anchor="t">
            <a:normAutofit/>
          </a:bodyPr>
          <a:lstStyle/>
          <a:p>
            <a:pPr marL="0" indent="0">
              <a:buNone/>
            </a:pPr>
            <a:r>
              <a:rPr lang="en-US" sz="2400" dirty="0">
                <a:latin typeface="Acumin Pro"/>
              </a:rPr>
              <a:t>Let’s Practice… write this down or type it out. </a:t>
            </a:r>
          </a:p>
          <a:p>
            <a:pPr marL="0" marR="0" indent="0">
              <a:lnSpc>
                <a:spcPct val="115000"/>
              </a:lnSpc>
              <a:spcBef>
                <a:spcPts val="0"/>
              </a:spcBef>
              <a:spcAft>
                <a:spcPts val="0"/>
              </a:spcAft>
              <a:buNone/>
            </a:pPr>
            <a:endParaRPr lang="en-US" sz="2400" kern="100" dirty="0">
              <a:effectLst/>
              <a:latin typeface="+mn-lt"/>
              <a:ea typeface="Calibri" panose="020F0502020204030204" pitchFamily="34" charset="0"/>
              <a:cs typeface="Times New Roman" panose="02020603050405020304" pitchFamily="18" charset="0"/>
            </a:endParaRPr>
          </a:p>
          <a:p>
            <a:pPr marL="0" marR="0">
              <a:lnSpc>
                <a:spcPct val="115000"/>
              </a:lnSpc>
              <a:spcBef>
                <a:spcPts val="0"/>
              </a:spcBef>
              <a:spcAft>
                <a:spcPts val="0"/>
              </a:spcAft>
            </a:pPr>
            <a:endParaRPr lang="en-US" sz="2400" kern="100" dirty="0">
              <a:effectLst/>
              <a:latin typeface="+mn-lt"/>
              <a:ea typeface="Calibri" panose="020F0502020204030204" pitchFamily="34" charset="0"/>
              <a:cs typeface="Times New Roman" panose="02020603050405020304" pitchFamily="18" charset="0"/>
            </a:endParaRPr>
          </a:p>
          <a:p>
            <a:pPr marL="0" marR="0" indent="0">
              <a:lnSpc>
                <a:spcPct val="115000"/>
              </a:lnSpc>
              <a:spcBef>
                <a:spcPts val="0"/>
              </a:spcBef>
              <a:spcAft>
                <a:spcPts val="0"/>
              </a:spcAft>
              <a:buNone/>
            </a:pPr>
            <a:endParaRPr lang="en-US" sz="2400" kern="100" dirty="0">
              <a:effectLst/>
              <a:latin typeface="+mn-lt"/>
              <a:ea typeface="Calibri" panose="020F0502020204030204" pitchFamily="34" charset="0"/>
              <a:cs typeface="Times New Roman" panose="02020603050405020304" pitchFamily="18" charset="0"/>
            </a:endParaRPr>
          </a:p>
          <a:p>
            <a:pPr marL="0" indent="0">
              <a:buNone/>
            </a:pPr>
            <a:endParaRPr lang="en-US" sz="2000" dirty="0"/>
          </a:p>
        </p:txBody>
      </p:sp>
      <p:sp>
        <p:nvSpPr>
          <p:cNvPr id="3" name="TextBox 2">
            <a:extLst>
              <a:ext uri="{FF2B5EF4-FFF2-40B4-BE49-F238E27FC236}">
                <a16:creationId xmlns:a16="http://schemas.microsoft.com/office/drawing/2014/main" id="{4BD3EE5C-2103-6C05-97C3-81346CC228DD}"/>
              </a:ext>
            </a:extLst>
          </p:cNvPr>
          <p:cNvSpPr txBox="1"/>
          <p:nvPr/>
        </p:nvSpPr>
        <p:spPr>
          <a:xfrm>
            <a:off x="2211600" y="2089779"/>
            <a:ext cx="77688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What is your career goal? I want to work in…. I want to be a….</a:t>
            </a:r>
          </a:p>
          <a:p>
            <a:endParaRPr lang="en-US" dirty="0"/>
          </a:p>
          <a:p>
            <a:pPr marL="285750" indent="-285750">
              <a:buFont typeface="Arial" panose="020B0604020202020204" pitchFamily="34" charset="0"/>
              <a:buChar char="•"/>
            </a:pPr>
            <a:r>
              <a:rPr lang="en-US" dirty="0"/>
              <a:t>What do you need to do to achieve this goal? I need to have …(insert degree or major, experiences)</a:t>
            </a:r>
          </a:p>
          <a:p>
            <a:endParaRPr lang="en-US" dirty="0"/>
          </a:p>
          <a:p>
            <a:pPr marL="285750" indent="-285750">
              <a:buFont typeface="Arial" panose="020B0604020202020204" pitchFamily="34" charset="0"/>
              <a:buChar char="•"/>
            </a:pPr>
            <a:r>
              <a:rPr lang="en-US" dirty="0"/>
              <a:t>What resource do you require? College degree? Graduate? Internships?</a:t>
            </a:r>
          </a:p>
          <a:p>
            <a:endParaRPr lang="en-US" dirty="0"/>
          </a:p>
          <a:p>
            <a:pPr marL="285750" indent="-285750">
              <a:buFont typeface="Arial" panose="020B0604020202020204" pitchFamily="34" charset="0"/>
              <a:buChar char="•"/>
            </a:pPr>
            <a:r>
              <a:rPr lang="en-US" dirty="0"/>
              <a:t>Over what time period and in what sequence will this happen? </a:t>
            </a:r>
          </a:p>
        </p:txBody>
      </p:sp>
    </p:spTree>
    <p:extLst>
      <p:ext uri="{BB962C8B-B14F-4D97-AF65-F5344CB8AC3E}">
        <p14:creationId xmlns:p14="http://schemas.microsoft.com/office/powerpoint/2010/main" val="425970282"/>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44633</TotalTime>
  <Words>267</Words>
  <Application>Microsoft Macintosh PowerPoint</Application>
  <PresentationFormat>Widescreen</PresentationFormat>
  <Paragraphs>48</Paragraphs>
  <Slides>4</Slides>
  <Notes>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vt:i4>
      </vt:variant>
    </vt:vector>
  </HeadingPairs>
  <TitlesOfParts>
    <vt:vector size="17" baseType="lpstr">
      <vt:lpstr>United Sans Rg Md</vt:lpstr>
      <vt:lpstr>Acumin Pro ExtraCondensed Smbd</vt:lpstr>
      <vt:lpstr>Acumin Pro ExtraCondensed</vt:lpstr>
      <vt:lpstr>Calibri</vt:lpstr>
      <vt:lpstr>Acumin Pro</vt:lpstr>
      <vt:lpstr>Wingdings</vt:lpstr>
      <vt:lpstr>United Sans Cd Md</vt:lpstr>
      <vt:lpstr>Acumin Pro SemiCondensed</vt:lpstr>
      <vt:lpstr>Acumin Pro Medium</vt:lpstr>
      <vt:lpstr>Arial</vt:lpstr>
      <vt:lpstr>United Sans Rg Lt</vt:lpstr>
      <vt:lpstr>Acumin Pro Semibold</vt:lpstr>
      <vt:lpstr>Purdue2</vt:lpstr>
      <vt:lpstr>Problem Solving</vt:lpstr>
      <vt:lpstr>What is it?</vt:lpstr>
      <vt:lpstr>Do I have it?   IDEAL</vt:lpstr>
      <vt:lpstr>Can you problem solve? </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Lauren Terese Dalder</cp:lastModifiedBy>
  <cp:revision>177</cp:revision>
  <dcterms:created xsi:type="dcterms:W3CDTF">2020-04-19T19:01:37Z</dcterms:created>
  <dcterms:modified xsi:type="dcterms:W3CDTF">2023-09-06T18:38:11Z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